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notesMasterIdLst>
    <p:notesMasterId r:id="rId17"/>
  </p:notesMasterIdLst>
  <p:sldIdLst>
    <p:sldId id="256" r:id="rId2"/>
    <p:sldId id="262" r:id="rId3"/>
    <p:sldId id="258" r:id="rId4"/>
    <p:sldId id="261" r:id="rId5"/>
    <p:sldId id="259" r:id="rId6"/>
    <p:sldId id="263" r:id="rId7"/>
    <p:sldId id="264" r:id="rId8"/>
    <p:sldId id="265" r:id="rId9"/>
    <p:sldId id="266" r:id="rId10"/>
    <p:sldId id="271" r:id="rId11"/>
    <p:sldId id="267" r:id="rId12"/>
    <p:sldId id="268" r:id="rId13"/>
    <p:sldId id="272"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0381" autoAdjust="0"/>
  </p:normalViewPr>
  <p:slideViewPr>
    <p:cSldViewPr snapToGrid="0">
      <p:cViewPr varScale="1">
        <p:scale>
          <a:sx n="74" d="100"/>
          <a:sy n="74" d="100"/>
        </p:scale>
        <p:origin x="53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P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51250D-193B-4C66-9C42-BCBCDF9044AF}" type="datetimeFigureOut">
              <a:rPr lang="pt-PT" smtClean="0"/>
              <a:t>10/05/2018</a:t>
            </a:fld>
            <a:endParaRPr lang="pt-P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P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P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195051-29EF-44EB-B52B-A3E312F95EA9}" type="slidenum">
              <a:rPr lang="pt-PT" smtClean="0"/>
              <a:t>‹#›</a:t>
            </a:fld>
            <a:endParaRPr lang="pt-PT"/>
          </a:p>
        </p:txBody>
      </p:sp>
    </p:spTree>
    <p:extLst>
      <p:ext uri="{BB962C8B-B14F-4D97-AF65-F5344CB8AC3E}">
        <p14:creationId xmlns:p14="http://schemas.microsoft.com/office/powerpoint/2010/main" val="2567022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PT" dirty="0" err="1" smtClean="0"/>
              <a:t>See</a:t>
            </a:r>
            <a:r>
              <a:rPr lang="pt-PT" dirty="0" smtClean="0"/>
              <a:t> </a:t>
            </a:r>
            <a:r>
              <a:rPr lang="pt-PT" dirty="0" err="1" smtClean="0"/>
              <a:t>prell</a:t>
            </a:r>
            <a:r>
              <a:rPr lang="pt-PT" dirty="0" smtClean="0"/>
              <a:t> p. 172</a:t>
            </a:r>
          </a:p>
          <a:p>
            <a:endParaRPr lang="pt-PT" dirty="0"/>
          </a:p>
        </p:txBody>
      </p:sp>
      <p:sp>
        <p:nvSpPr>
          <p:cNvPr id="4" name="Slide Number Placeholder 3"/>
          <p:cNvSpPr>
            <a:spLocks noGrp="1"/>
          </p:cNvSpPr>
          <p:nvPr>
            <p:ph type="sldNum" sz="quarter" idx="10"/>
          </p:nvPr>
        </p:nvSpPr>
        <p:spPr/>
        <p:txBody>
          <a:bodyPr/>
          <a:lstStyle/>
          <a:p>
            <a:fld id="{DB195051-29EF-44EB-B52B-A3E312F95EA9}" type="slidenum">
              <a:rPr lang="pt-PT" smtClean="0"/>
              <a:t>3</a:t>
            </a:fld>
            <a:endParaRPr lang="pt-PT"/>
          </a:p>
        </p:txBody>
      </p:sp>
    </p:spTree>
    <p:extLst>
      <p:ext uri="{BB962C8B-B14F-4D97-AF65-F5344CB8AC3E}">
        <p14:creationId xmlns:p14="http://schemas.microsoft.com/office/powerpoint/2010/main" val="3750958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PT" smtClean="0"/>
              <a:t>evalaution</a:t>
            </a:r>
          </a:p>
          <a:p>
            <a:r>
              <a:rPr lang="pt-PT" dirty="0" err="1" smtClean="0"/>
              <a:t>Correctness</a:t>
            </a:r>
            <a:r>
              <a:rPr lang="pt-PT" dirty="0" smtClean="0"/>
              <a:t> </a:t>
            </a:r>
            <a:r>
              <a:rPr lang="pt-PT" dirty="0" err="1" smtClean="0"/>
              <a:t>fo</a:t>
            </a:r>
            <a:r>
              <a:rPr lang="pt-PT" dirty="0" smtClean="0"/>
              <a:t> </a:t>
            </a:r>
            <a:r>
              <a:rPr lang="pt-PT" dirty="0" err="1" smtClean="0"/>
              <a:t>teh</a:t>
            </a:r>
            <a:r>
              <a:rPr lang="pt-PT" dirty="0" smtClean="0"/>
              <a:t> </a:t>
            </a:r>
            <a:r>
              <a:rPr lang="pt-PT" dirty="0" err="1" smtClean="0"/>
              <a:t>emasures</a:t>
            </a:r>
            <a:endParaRPr lang="pt-PT" dirty="0" smtClean="0"/>
          </a:p>
          <a:p>
            <a:r>
              <a:rPr lang="pt-PT" dirty="0" err="1" smtClean="0"/>
              <a:t>Interpetatin</a:t>
            </a:r>
            <a:r>
              <a:rPr lang="pt-PT" dirty="0" smtClean="0"/>
              <a:t> </a:t>
            </a:r>
            <a:r>
              <a:rPr lang="pt-PT" dirty="0" err="1" smtClean="0"/>
              <a:t>of</a:t>
            </a:r>
            <a:r>
              <a:rPr lang="pt-PT" dirty="0" smtClean="0"/>
              <a:t> </a:t>
            </a:r>
            <a:r>
              <a:rPr lang="pt-PT" dirty="0" err="1" smtClean="0"/>
              <a:t>teh</a:t>
            </a:r>
            <a:r>
              <a:rPr lang="pt-PT" dirty="0" smtClean="0"/>
              <a:t> </a:t>
            </a:r>
            <a:r>
              <a:rPr lang="pt-PT" dirty="0" err="1" smtClean="0"/>
              <a:t>emasures</a:t>
            </a:r>
            <a:r>
              <a:rPr lang="pt-PT" dirty="0" smtClean="0"/>
              <a:t> </a:t>
            </a:r>
          </a:p>
          <a:p>
            <a:endParaRPr lang="pt-PT" dirty="0"/>
          </a:p>
        </p:txBody>
      </p:sp>
      <p:sp>
        <p:nvSpPr>
          <p:cNvPr id="4" name="Slide Number Placeholder 3"/>
          <p:cNvSpPr>
            <a:spLocks noGrp="1"/>
          </p:cNvSpPr>
          <p:nvPr>
            <p:ph type="sldNum" sz="quarter" idx="10"/>
          </p:nvPr>
        </p:nvSpPr>
        <p:spPr/>
        <p:txBody>
          <a:bodyPr/>
          <a:lstStyle/>
          <a:p>
            <a:fld id="{DB195051-29EF-44EB-B52B-A3E312F95EA9}" type="slidenum">
              <a:rPr lang="pt-PT" smtClean="0"/>
              <a:t>5</a:t>
            </a:fld>
            <a:endParaRPr lang="pt-PT"/>
          </a:p>
        </p:txBody>
      </p:sp>
    </p:spTree>
    <p:extLst>
      <p:ext uri="{BB962C8B-B14F-4D97-AF65-F5344CB8AC3E}">
        <p14:creationId xmlns:p14="http://schemas.microsoft.com/office/powerpoint/2010/main" val="4170112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5/10/2018</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5/10/2018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5/10/2018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5/10/2018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5/10/2018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5/10/2018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5/10/2018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5/10/2018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5/10/2018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5/10/2018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5/10/2018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5/10/2018</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faculty.ucr.edu/~hanneman/nettex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pt-PT" dirty="0" smtClean="0"/>
              <a:t>SNA 17-</a:t>
            </a:r>
            <a:r>
              <a:rPr lang="pt-PT" dirty="0"/>
              <a:t>18 </a:t>
            </a:r>
            <a:r>
              <a:rPr lang="pt-PT" dirty="0" smtClean="0"/>
              <a:t>- </a:t>
            </a:r>
            <a:r>
              <a:rPr lang="pt-PT" dirty="0" err="1" smtClean="0"/>
              <a:t>Step</a:t>
            </a:r>
            <a:r>
              <a:rPr lang="pt-PT" dirty="0" smtClean="0"/>
              <a:t> </a:t>
            </a:r>
            <a:r>
              <a:rPr lang="pt-PT" dirty="0"/>
              <a:t>1 </a:t>
            </a:r>
            <a:r>
              <a:rPr lang="pt-PT" dirty="0" err="1"/>
              <a:t>class</a:t>
            </a:r>
            <a:r>
              <a:rPr lang="pt-PT" dirty="0"/>
              <a:t> </a:t>
            </a:r>
            <a:r>
              <a:rPr lang="pt-PT" dirty="0" err="1"/>
              <a:t>project</a:t>
            </a:r>
            <a:r>
              <a:rPr lang="pt-PT" dirty="0"/>
              <a:t/>
            </a:r>
            <a:br>
              <a:rPr lang="pt-PT" dirty="0"/>
            </a:br>
            <a:endParaRPr lang="pt-PT" dirty="0"/>
          </a:p>
        </p:txBody>
      </p:sp>
      <p:sp>
        <p:nvSpPr>
          <p:cNvPr id="3" name="Subtitle 2"/>
          <p:cNvSpPr>
            <a:spLocks noGrp="1"/>
          </p:cNvSpPr>
          <p:nvPr>
            <p:ph type="subTitle" idx="1"/>
          </p:nvPr>
        </p:nvSpPr>
        <p:spPr/>
        <p:txBody>
          <a:bodyPr>
            <a:normAutofit/>
          </a:bodyPr>
          <a:lstStyle/>
          <a:p>
            <a:r>
              <a:rPr lang="pt-PT" sz="4000" dirty="0" err="1"/>
              <a:t>Whole</a:t>
            </a:r>
            <a:r>
              <a:rPr lang="pt-PT" sz="4000" dirty="0"/>
              <a:t> </a:t>
            </a:r>
            <a:r>
              <a:rPr lang="pt-PT" sz="4000" dirty="0" smtClean="0"/>
              <a:t>network </a:t>
            </a:r>
            <a:r>
              <a:rPr lang="pt-PT" sz="4000" dirty="0" err="1" smtClean="0"/>
              <a:t>analysis</a:t>
            </a:r>
            <a:endParaRPr lang="pt-PT" sz="4000" dirty="0" smtClean="0"/>
          </a:p>
          <a:p>
            <a:r>
              <a:rPr lang="pt-PT" sz="4000" dirty="0" smtClean="0"/>
              <a:t>Feedback/</a:t>
            </a:r>
            <a:r>
              <a:rPr lang="pt-PT" sz="4000" dirty="0" err="1" smtClean="0"/>
              <a:t>comment</a:t>
            </a:r>
            <a:r>
              <a:rPr lang="pt-PT" sz="4000" dirty="0" smtClean="0"/>
              <a:t>  of </a:t>
            </a:r>
            <a:r>
              <a:rPr lang="pt-PT" sz="4000" dirty="0" err="1" smtClean="0"/>
              <a:t>your</a:t>
            </a:r>
            <a:r>
              <a:rPr lang="pt-PT" sz="4000" dirty="0" smtClean="0"/>
              <a:t> </a:t>
            </a:r>
            <a:r>
              <a:rPr lang="pt-PT" sz="4000" dirty="0" err="1" smtClean="0"/>
              <a:t>work</a:t>
            </a:r>
            <a:endParaRPr lang="pt-PT" sz="4000" dirty="0"/>
          </a:p>
        </p:txBody>
      </p:sp>
    </p:spTree>
    <p:extLst>
      <p:ext uri="{BB962C8B-B14F-4D97-AF65-F5344CB8AC3E}">
        <p14:creationId xmlns:p14="http://schemas.microsoft.com/office/powerpoint/2010/main" val="3838128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Maeg</a:t>
            </a:r>
            <a:r>
              <a:rPr lang="en-GB" dirty="0" smtClean="0"/>
              <a:t> 1</a:t>
            </a:r>
            <a:r>
              <a:rPr lang="en-GB" baseline="30000" dirty="0" smtClean="0"/>
              <a:t>st</a:t>
            </a:r>
            <a:r>
              <a:rPr lang="en-GB" dirty="0" smtClean="0"/>
              <a:t> year</a:t>
            </a:r>
            <a:endParaRPr lang="en-GB" dirty="0"/>
          </a:p>
        </p:txBody>
      </p:sp>
      <p:sp>
        <p:nvSpPr>
          <p:cNvPr id="3" name="Content Placeholder 2"/>
          <p:cNvSpPr>
            <a:spLocks noGrp="1"/>
          </p:cNvSpPr>
          <p:nvPr>
            <p:ph idx="1"/>
          </p:nvPr>
        </p:nvSpPr>
        <p:spPr>
          <a:xfrm>
            <a:off x="964971" y="2045530"/>
            <a:ext cx="9872871" cy="4038600"/>
          </a:xfrm>
        </p:spPr>
        <p:txBody>
          <a:bodyPr>
            <a:normAutofit fontScale="92500" lnSpcReduction="20000"/>
          </a:bodyPr>
          <a:lstStyle/>
          <a:p>
            <a:r>
              <a:rPr lang="en-GB" dirty="0" smtClean="0"/>
              <a:t>5 matrices : 37 students</a:t>
            </a:r>
          </a:p>
          <a:p>
            <a:r>
              <a:rPr lang="en-GB" dirty="0" smtClean="0"/>
              <a:t>Problem Q 4: 2 Q’s in one: Q5-stay friends or at least keep in touch – these are too different to be in the same question</a:t>
            </a:r>
          </a:p>
          <a:p>
            <a:r>
              <a:rPr lang="en-GB" dirty="0" smtClean="0"/>
              <a:t>Cohesion:</a:t>
            </a:r>
          </a:p>
          <a:p>
            <a:pPr lvl="1"/>
            <a:r>
              <a:rPr lang="en-GB" dirty="0" smtClean="0"/>
              <a:t>Density - Highest : stay friends/keep in touch after graduation; lowest : consider friend , not just colleague </a:t>
            </a:r>
            <a:r>
              <a:rPr lang="en-GB" dirty="0" smtClean="0">
                <a:sym typeface="Wingdings"/>
              </a:rPr>
              <a:t> does this make sense?  Problem of Q5? Advice is the 2</a:t>
            </a:r>
            <a:r>
              <a:rPr lang="en-GB" baseline="30000" dirty="0" smtClean="0">
                <a:sym typeface="Wingdings"/>
              </a:rPr>
              <a:t>nd</a:t>
            </a:r>
            <a:r>
              <a:rPr lang="en-GB" dirty="0" smtClean="0">
                <a:sym typeface="Wingdings"/>
              </a:rPr>
              <a:t> lowest density</a:t>
            </a:r>
          </a:p>
          <a:p>
            <a:pPr lvl="1"/>
            <a:r>
              <a:rPr lang="en-GB" dirty="0" smtClean="0"/>
              <a:t>Reciprocity – lowest reciprocity (= more “hierarchical”) in Q5 . Lower that the Q whom do you consider real friend. Strange?</a:t>
            </a:r>
          </a:p>
          <a:p>
            <a:r>
              <a:rPr lang="en-GB" dirty="0" smtClean="0"/>
              <a:t>Centralization </a:t>
            </a:r>
          </a:p>
          <a:p>
            <a:pPr lvl="1"/>
            <a:r>
              <a:rPr lang="en-GB" dirty="0" smtClean="0"/>
              <a:t>Q3 and Q5 reveal great centralisation, but much lower in Q4 – check why this is happening; I this the result of the erroneous Q5?</a:t>
            </a:r>
          </a:p>
          <a:p>
            <a:r>
              <a:rPr lang="en-GB" dirty="0" smtClean="0"/>
              <a:t>NOTE: some of the data analysis problems are identified in the essay. This is good. We cannot solve some of the problems now but we need to identity them to explain the results!</a:t>
            </a:r>
          </a:p>
          <a:p>
            <a:pPr lvl="1"/>
            <a:endParaRPr lang="en-GB" dirty="0" smtClean="0"/>
          </a:p>
          <a:p>
            <a:pPr lvl="1"/>
            <a:endParaRPr lang="en-GB" dirty="0"/>
          </a:p>
        </p:txBody>
      </p:sp>
    </p:spTree>
    <p:extLst>
      <p:ext uri="{BB962C8B-B14F-4D97-AF65-F5344CB8AC3E}">
        <p14:creationId xmlns:p14="http://schemas.microsoft.com/office/powerpoint/2010/main" val="3862289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MAEG 3rd year </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4 matrices:</a:t>
            </a:r>
          </a:p>
          <a:p>
            <a:pPr lvl="1"/>
            <a:r>
              <a:rPr lang="en-GB" dirty="0" smtClean="0"/>
              <a:t>Professional: 2- a) groups in class projects, b)  exchange notes</a:t>
            </a:r>
          </a:p>
          <a:p>
            <a:pPr lvl="1"/>
            <a:r>
              <a:rPr lang="en-GB" dirty="0" smtClean="0"/>
              <a:t>Social : a) hang out in college ; b) friends  after college </a:t>
            </a:r>
            <a:endParaRPr lang="en-GB" dirty="0"/>
          </a:p>
          <a:p>
            <a:r>
              <a:rPr lang="en-GB" dirty="0" smtClean="0"/>
              <a:t>Note : should separate cohesion measures form centralisation measures </a:t>
            </a:r>
          </a:p>
          <a:p>
            <a:r>
              <a:rPr lang="en-GB" dirty="0" smtClean="0"/>
              <a:t>Cohesion:</a:t>
            </a:r>
          </a:p>
          <a:p>
            <a:pPr lvl="1"/>
            <a:r>
              <a:rPr lang="en-GB" dirty="0" smtClean="0"/>
              <a:t>Lowest density (= lowest cohesion)  – asking for notes</a:t>
            </a:r>
          </a:p>
          <a:p>
            <a:pPr lvl="1"/>
            <a:r>
              <a:rPr lang="en-GB" dirty="0" smtClean="0"/>
              <a:t>But asking for notes also the lowest GD (which means high cohesion)- maybe because  this network Is the less fragmented ( seen through visualisation , but can be seen through the components measure)</a:t>
            </a:r>
          </a:p>
          <a:p>
            <a:pPr lvl="1"/>
            <a:r>
              <a:rPr lang="en-GB" dirty="0" smtClean="0"/>
              <a:t>Reciprocity lowest in asking for notes- those who have the best notes are requested but do not request others- makes sense</a:t>
            </a:r>
          </a:p>
          <a:p>
            <a:r>
              <a:rPr lang="en-GB" dirty="0" smtClean="0"/>
              <a:t>Centralisation</a:t>
            </a:r>
          </a:p>
          <a:p>
            <a:pPr lvl="1"/>
            <a:r>
              <a:rPr lang="en-GB" dirty="0" smtClean="0"/>
              <a:t>In centralisation highest in class notes; out centralisation lowest in class note – makes sense a few people centralise the </a:t>
            </a:r>
            <a:r>
              <a:rPr lang="en-GB" dirty="0"/>
              <a:t> </a:t>
            </a:r>
            <a:r>
              <a:rPr lang="en-GB" dirty="0" smtClean="0"/>
              <a:t>request for their notes</a:t>
            </a:r>
          </a:p>
          <a:p>
            <a:pPr lvl="1"/>
            <a:r>
              <a:rPr lang="en-GB" dirty="0" smtClean="0"/>
              <a:t>Lowest centralisation in class projects – makes sense – class projects are a small number of people, so links are distributed among all </a:t>
            </a:r>
          </a:p>
          <a:p>
            <a:pPr lvl="1"/>
            <a:endParaRPr lang="en-GB" dirty="0" smtClean="0"/>
          </a:p>
          <a:p>
            <a:pPr lvl="1"/>
            <a:endParaRPr lang="en-GB" dirty="0" smtClean="0"/>
          </a:p>
          <a:p>
            <a:pPr lvl="1"/>
            <a:endParaRPr lang="en-GB" dirty="0"/>
          </a:p>
        </p:txBody>
      </p:sp>
    </p:spTree>
    <p:extLst>
      <p:ext uri="{BB962C8B-B14F-4D97-AF65-F5344CB8AC3E}">
        <p14:creationId xmlns:p14="http://schemas.microsoft.com/office/powerpoint/2010/main" val="2051724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Economics in English 3rd year</a:t>
            </a:r>
            <a:endParaRPr lang="en-GB" dirty="0"/>
          </a:p>
        </p:txBody>
      </p:sp>
      <p:sp>
        <p:nvSpPr>
          <p:cNvPr id="3" name="Content Placeholder 2"/>
          <p:cNvSpPr>
            <a:spLocks noGrp="1"/>
          </p:cNvSpPr>
          <p:nvPr>
            <p:ph idx="1"/>
          </p:nvPr>
        </p:nvSpPr>
        <p:spPr/>
        <p:txBody>
          <a:bodyPr>
            <a:normAutofit lnSpcReduction="10000"/>
          </a:bodyPr>
          <a:lstStyle/>
          <a:p>
            <a:r>
              <a:rPr lang="en-GB" dirty="0" smtClean="0"/>
              <a:t>5 matrices – 35 students </a:t>
            </a:r>
          </a:p>
          <a:p>
            <a:r>
              <a:rPr lang="en-GB" dirty="0" smtClean="0"/>
              <a:t>Professional – 1 -exchanging notes</a:t>
            </a:r>
          </a:p>
          <a:p>
            <a:r>
              <a:rPr lang="en-GB" dirty="0" smtClean="0"/>
              <a:t>Social – 3 - 1) hang out in the university; 2) meet socially outside </a:t>
            </a:r>
            <a:r>
              <a:rPr lang="en-GB" dirty="0" err="1" smtClean="0"/>
              <a:t>iseg</a:t>
            </a:r>
            <a:r>
              <a:rPr lang="en-GB" dirty="0" smtClean="0"/>
              <a:t>; 3) be friends after the degree</a:t>
            </a:r>
          </a:p>
          <a:p>
            <a:r>
              <a:rPr lang="en-GB" dirty="0" smtClean="0"/>
              <a:t>Professional/social – 1 – sit next to </a:t>
            </a:r>
          </a:p>
          <a:p>
            <a:r>
              <a:rPr lang="en-GB" dirty="0" smtClean="0"/>
              <a:t>Cohesion:</a:t>
            </a:r>
          </a:p>
          <a:p>
            <a:pPr lvl="1"/>
            <a:r>
              <a:rPr lang="en-GB" dirty="0" smtClean="0"/>
              <a:t>Shares notes is the most dense – why? Small groups that are  together since the 1</a:t>
            </a:r>
            <a:r>
              <a:rPr lang="en-GB" baseline="30000" dirty="0" smtClean="0"/>
              <a:t>st</a:t>
            </a:r>
            <a:r>
              <a:rPr lang="en-GB" dirty="0" smtClean="0"/>
              <a:t> year?; future friendship and siting next to is the lowest dense – as expected </a:t>
            </a:r>
          </a:p>
          <a:p>
            <a:pPr lvl="1"/>
            <a:r>
              <a:rPr lang="en-GB" dirty="0" smtClean="0"/>
              <a:t>Reciprocity – should not symmetrise</a:t>
            </a:r>
          </a:p>
          <a:p>
            <a:r>
              <a:rPr lang="en-GB" dirty="0" smtClean="0"/>
              <a:t>Centralisation – highest in the hang out in ISEG and share notes- although both low  </a:t>
            </a:r>
          </a:p>
          <a:p>
            <a:pPr lvl="1"/>
            <a:endParaRPr lang="en-GB" dirty="0" smtClean="0"/>
          </a:p>
          <a:p>
            <a:endParaRPr lang="en-GB" dirty="0"/>
          </a:p>
        </p:txBody>
      </p:sp>
    </p:spTree>
    <p:extLst>
      <p:ext uri="{BB962C8B-B14F-4D97-AF65-F5344CB8AC3E}">
        <p14:creationId xmlns:p14="http://schemas.microsoft.com/office/powerpoint/2010/main" val="3150767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Economia</a:t>
            </a:r>
            <a:r>
              <a:rPr lang="en-GB" dirty="0" smtClean="0"/>
              <a:t> 3</a:t>
            </a:r>
            <a:r>
              <a:rPr lang="en-GB" baseline="30000" dirty="0" smtClean="0"/>
              <a:t>rd</a:t>
            </a:r>
            <a:r>
              <a:rPr lang="en-GB" dirty="0" smtClean="0"/>
              <a:t> year</a:t>
            </a:r>
            <a:endParaRPr lang="en-GB" dirty="0"/>
          </a:p>
        </p:txBody>
      </p:sp>
      <p:sp>
        <p:nvSpPr>
          <p:cNvPr id="3" name="Content Placeholder 2"/>
          <p:cNvSpPr>
            <a:spLocks noGrp="1"/>
          </p:cNvSpPr>
          <p:nvPr>
            <p:ph idx="1"/>
          </p:nvPr>
        </p:nvSpPr>
        <p:spPr>
          <a:xfrm>
            <a:off x="798490" y="2108915"/>
            <a:ext cx="10011319" cy="4188853"/>
          </a:xfrm>
        </p:spPr>
        <p:txBody>
          <a:bodyPr>
            <a:normAutofit fontScale="92500" lnSpcReduction="20000"/>
          </a:bodyPr>
          <a:lstStyle/>
          <a:p>
            <a:r>
              <a:rPr lang="en-GB" dirty="0" smtClean="0"/>
              <a:t>6 matrices - # students?</a:t>
            </a:r>
          </a:p>
          <a:p>
            <a:r>
              <a:rPr lang="en-GB" dirty="0" smtClean="0"/>
              <a:t>3 matrices : professional: 1) explanation/class notes; 2) usual group members; 3)business partner in the future</a:t>
            </a:r>
          </a:p>
          <a:p>
            <a:r>
              <a:rPr lang="en-GB" dirty="0" smtClean="0"/>
              <a:t>3 matrices social: 1) hang out with the school; 2) knew before; stay as friends </a:t>
            </a:r>
          </a:p>
          <a:p>
            <a:r>
              <a:rPr lang="en-GB" dirty="0" smtClean="0"/>
              <a:t>Cohesion</a:t>
            </a:r>
          </a:p>
          <a:p>
            <a:pPr lvl="1"/>
            <a:r>
              <a:rPr lang="en-GB" dirty="0" smtClean="0"/>
              <a:t>Density – highest : hang out ; lowest – who did you know before</a:t>
            </a:r>
          </a:p>
          <a:p>
            <a:pPr lvl="1"/>
            <a:r>
              <a:rPr lang="pt-PT" dirty="0" smtClean="0"/>
              <a:t>GD- </a:t>
            </a:r>
            <a:r>
              <a:rPr lang="pt-PT" dirty="0" err="1" smtClean="0"/>
              <a:t>lowest</a:t>
            </a:r>
            <a:r>
              <a:rPr lang="pt-PT" dirty="0" smtClean="0"/>
              <a:t> GD in </a:t>
            </a:r>
            <a:r>
              <a:rPr lang="pt-PT" dirty="0" err="1" smtClean="0"/>
              <a:t>the</a:t>
            </a:r>
            <a:r>
              <a:rPr lang="pt-PT" dirty="0" smtClean="0"/>
              <a:t> </a:t>
            </a:r>
            <a:r>
              <a:rPr lang="pt-PT" dirty="0" err="1" smtClean="0"/>
              <a:t>less</a:t>
            </a:r>
            <a:r>
              <a:rPr lang="pt-PT" dirty="0" smtClean="0"/>
              <a:t> dense </a:t>
            </a:r>
            <a:r>
              <a:rPr lang="pt-PT" dirty="0" err="1" smtClean="0"/>
              <a:t>matrix</a:t>
            </a:r>
            <a:r>
              <a:rPr lang="pt-PT" dirty="0" smtClean="0"/>
              <a:t>- </a:t>
            </a:r>
            <a:r>
              <a:rPr lang="pt-PT" dirty="0" err="1" smtClean="0"/>
              <a:t>check</a:t>
            </a:r>
            <a:r>
              <a:rPr lang="pt-PT" dirty="0" smtClean="0"/>
              <a:t> </a:t>
            </a:r>
            <a:r>
              <a:rPr lang="pt-PT" dirty="0" err="1" smtClean="0"/>
              <a:t>the</a:t>
            </a:r>
            <a:r>
              <a:rPr lang="pt-PT" dirty="0" smtClean="0"/>
              <a:t> </a:t>
            </a:r>
            <a:r>
              <a:rPr lang="pt-PT" dirty="0" err="1" smtClean="0"/>
              <a:t>fragmentation</a:t>
            </a:r>
            <a:r>
              <a:rPr lang="pt-PT" dirty="0" smtClean="0"/>
              <a:t> of </a:t>
            </a:r>
            <a:r>
              <a:rPr lang="pt-PT" dirty="0" err="1" smtClean="0"/>
              <a:t>the</a:t>
            </a:r>
            <a:r>
              <a:rPr lang="pt-PT" dirty="0" smtClean="0"/>
              <a:t> network</a:t>
            </a:r>
            <a:endParaRPr lang="en-GB" dirty="0" smtClean="0"/>
          </a:p>
          <a:p>
            <a:pPr lvl="1"/>
            <a:r>
              <a:rPr lang="en-GB" dirty="0" smtClean="0"/>
              <a:t>Reciprocity- similar : who do you hang out &amp; do groups with. May be correlated. Agree. Another measure that you did not learn says it </a:t>
            </a:r>
          </a:p>
          <a:p>
            <a:r>
              <a:rPr lang="en-GB" dirty="0" smtClean="0"/>
              <a:t>Centralisation</a:t>
            </a:r>
          </a:p>
          <a:p>
            <a:pPr lvl="1"/>
            <a:r>
              <a:rPr lang="en-GB" dirty="0" smtClean="0"/>
              <a:t>Highest although very low – who stays friends ; similar to who do you hand out with – makes sense</a:t>
            </a:r>
          </a:p>
          <a:p>
            <a:r>
              <a:rPr lang="pt-PT" dirty="0" err="1" smtClean="0"/>
              <a:t>Good</a:t>
            </a:r>
            <a:r>
              <a:rPr lang="pt-PT" dirty="0" smtClean="0"/>
              <a:t> </a:t>
            </a:r>
            <a:r>
              <a:rPr lang="pt-PT" dirty="0" err="1" smtClean="0"/>
              <a:t>explanations</a:t>
            </a:r>
            <a:r>
              <a:rPr lang="pt-PT" dirty="0" smtClean="0"/>
              <a:t> </a:t>
            </a:r>
            <a:r>
              <a:rPr lang="pt-PT" dirty="0" err="1" smtClean="0"/>
              <a:t>based</a:t>
            </a:r>
            <a:r>
              <a:rPr lang="pt-PT" dirty="0" smtClean="0"/>
              <a:t> </a:t>
            </a:r>
            <a:r>
              <a:rPr lang="pt-PT" dirty="0" err="1" smtClean="0"/>
              <a:t>on</a:t>
            </a:r>
            <a:r>
              <a:rPr lang="pt-PT" dirty="0" smtClean="0"/>
              <a:t> </a:t>
            </a:r>
            <a:r>
              <a:rPr lang="pt-PT" dirty="0" err="1" smtClean="0"/>
              <a:t>knowledge</a:t>
            </a:r>
            <a:r>
              <a:rPr lang="pt-PT" dirty="0" smtClean="0"/>
              <a:t> of </a:t>
            </a:r>
            <a:r>
              <a:rPr lang="pt-PT" dirty="0" err="1" smtClean="0"/>
              <a:t>the</a:t>
            </a:r>
            <a:r>
              <a:rPr lang="pt-PT" dirty="0" smtClean="0"/>
              <a:t> </a:t>
            </a:r>
            <a:r>
              <a:rPr lang="pt-PT" dirty="0" err="1" smtClean="0"/>
              <a:t>field</a:t>
            </a:r>
            <a:r>
              <a:rPr lang="pt-PT" dirty="0" smtClean="0"/>
              <a:t> </a:t>
            </a:r>
            <a:endParaRPr lang="en-GB" dirty="0" smtClean="0"/>
          </a:p>
          <a:p>
            <a:endParaRPr lang="en-GB" dirty="0" smtClean="0"/>
          </a:p>
          <a:p>
            <a:pPr lvl="1"/>
            <a:endParaRPr lang="en-GB" dirty="0"/>
          </a:p>
        </p:txBody>
      </p:sp>
    </p:spTree>
    <p:extLst>
      <p:ext uri="{BB962C8B-B14F-4D97-AF65-F5344CB8AC3E}">
        <p14:creationId xmlns:p14="http://schemas.microsoft.com/office/powerpoint/2010/main" val="5155518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Finance </a:t>
            </a:r>
            <a:r>
              <a:rPr lang="en-GB" dirty="0"/>
              <a:t>3</a:t>
            </a:r>
            <a:r>
              <a:rPr lang="en-GB" baseline="30000" dirty="0"/>
              <a:t>rd</a:t>
            </a:r>
            <a:r>
              <a:rPr lang="en-GB" dirty="0"/>
              <a:t> year </a:t>
            </a:r>
          </a:p>
        </p:txBody>
      </p:sp>
      <p:sp>
        <p:nvSpPr>
          <p:cNvPr id="3" name="Content Placeholder 2"/>
          <p:cNvSpPr>
            <a:spLocks noGrp="1"/>
          </p:cNvSpPr>
          <p:nvPr>
            <p:ph idx="1"/>
          </p:nvPr>
        </p:nvSpPr>
        <p:spPr>
          <a:xfrm>
            <a:off x="1017432" y="2057400"/>
            <a:ext cx="9998440" cy="4188854"/>
          </a:xfrm>
        </p:spPr>
        <p:txBody>
          <a:bodyPr>
            <a:normAutofit fontScale="92500"/>
          </a:bodyPr>
          <a:lstStyle/>
          <a:p>
            <a:r>
              <a:rPr lang="en-GB" dirty="0" smtClean="0"/>
              <a:t>5 matrices: # students?</a:t>
            </a:r>
          </a:p>
          <a:p>
            <a:r>
              <a:rPr lang="en-GB" dirty="0" smtClean="0"/>
              <a:t>Social 3: 1) hang out in </a:t>
            </a:r>
            <a:r>
              <a:rPr lang="en-GB" dirty="0" err="1" smtClean="0"/>
              <a:t>iseg</a:t>
            </a:r>
            <a:r>
              <a:rPr lang="en-GB" dirty="0" smtClean="0"/>
              <a:t>; hang out outside ISEG; 3) stay as friends after graduation;</a:t>
            </a:r>
          </a:p>
          <a:p>
            <a:r>
              <a:rPr lang="en-GB" dirty="0" smtClean="0"/>
              <a:t>Professional 2 :1)  help/explanation ; 2) choose for group project</a:t>
            </a:r>
          </a:p>
          <a:p>
            <a:r>
              <a:rPr lang="en-GB" dirty="0" smtClean="0"/>
              <a:t>Note: useful to present a summary table with all the measures and matrices</a:t>
            </a:r>
          </a:p>
          <a:p>
            <a:r>
              <a:rPr lang="en-GB" dirty="0" smtClean="0"/>
              <a:t>Cohesion : </a:t>
            </a:r>
          </a:p>
          <a:p>
            <a:pPr lvl="1"/>
            <a:r>
              <a:rPr lang="en-GB" dirty="0" smtClean="0"/>
              <a:t>Density highest  - hang out in ISEG ; Lowest : hang out outside</a:t>
            </a:r>
          </a:p>
          <a:p>
            <a:r>
              <a:rPr lang="en-GB" dirty="0" smtClean="0"/>
              <a:t>Centralisation : highest in the network </a:t>
            </a:r>
            <a:r>
              <a:rPr lang="en-GB" dirty="0"/>
              <a:t>hang out in ISEG </a:t>
            </a:r>
            <a:endParaRPr lang="en-GB" dirty="0" smtClean="0"/>
          </a:p>
          <a:p>
            <a:pPr lvl="1"/>
            <a:r>
              <a:rPr lang="en-GB" dirty="0" err="1" smtClean="0"/>
              <a:t>Outdegree</a:t>
            </a:r>
            <a:r>
              <a:rPr lang="en-GB" dirty="0" smtClean="0"/>
              <a:t> </a:t>
            </a:r>
            <a:r>
              <a:rPr lang="en-GB" dirty="0"/>
              <a:t>o</a:t>
            </a:r>
            <a:r>
              <a:rPr lang="en-GB" dirty="0" smtClean="0"/>
              <a:t>f hang out in </a:t>
            </a:r>
            <a:r>
              <a:rPr lang="en-GB" dirty="0" err="1" smtClean="0"/>
              <a:t>iseg</a:t>
            </a:r>
            <a:r>
              <a:rPr lang="en-GB" dirty="0" smtClean="0"/>
              <a:t> is very high</a:t>
            </a:r>
          </a:p>
          <a:p>
            <a:r>
              <a:rPr lang="pt-PT" dirty="0" err="1" smtClean="0"/>
              <a:t>Not</a:t>
            </a:r>
            <a:r>
              <a:rPr lang="pt-PT" dirty="0" smtClean="0"/>
              <a:t> </a:t>
            </a:r>
            <a:r>
              <a:rPr lang="pt-PT" dirty="0" err="1" smtClean="0"/>
              <a:t>yet</a:t>
            </a:r>
            <a:r>
              <a:rPr lang="pt-PT" dirty="0" smtClean="0"/>
              <a:t> </a:t>
            </a:r>
            <a:r>
              <a:rPr lang="pt-PT" dirty="0" err="1" smtClean="0"/>
              <a:t>totally</a:t>
            </a:r>
            <a:r>
              <a:rPr lang="pt-PT" dirty="0" smtClean="0"/>
              <a:t> </a:t>
            </a:r>
            <a:r>
              <a:rPr lang="pt-PT" dirty="0" err="1" smtClean="0"/>
              <a:t>reviewed</a:t>
            </a:r>
            <a:r>
              <a:rPr lang="pt-PT" dirty="0" smtClean="0"/>
              <a:t>: do </a:t>
            </a:r>
            <a:r>
              <a:rPr lang="pt-PT" dirty="0" err="1" smtClean="0"/>
              <a:t>tables</a:t>
            </a:r>
            <a:r>
              <a:rPr lang="pt-PT" dirty="0" smtClean="0"/>
              <a:t> to </a:t>
            </a:r>
            <a:r>
              <a:rPr lang="pt-PT" dirty="0" err="1" smtClean="0"/>
              <a:t>facilitate</a:t>
            </a:r>
            <a:r>
              <a:rPr lang="pt-PT" dirty="0" smtClean="0"/>
              <a:t> </a:t>
            </a:r>
            <a:r>
              <a:rPr lang="pt-PT" dirty="0" err="1" smtClean="0"/>
              <a:t>comparison</a:t>
            </a:r>
            <a:r>
              <a:rPr lang="pt-PT" dirty="0" smtClean="0"/>
              <a:t> of </a:t>
            </a:r>
            <a:r>
              <a:rPr lang="pt-PT" dirty="0" err="1" smtClean="0"/>
              <a:t>matrices</a:t>
            </a:r>
            <a:r>
              <a:rPr lang="pt-PT" dirty="0" smtClean="0"/>
              <a:t>;; improve </a:t>
            </a:r>
            <a:r>
              <a:rPr lang="pt-PT" dirty="0" err="1" smtClean="0"/>
              <a:t>english</a:t>
            </a:r>
            <a:r>
              <a:rPr lang="pt-PT" dirty="0" smtClean="0"/>
              <a:t> </a:t>
            </a:r>
            <a:r>
              <a:rPr lang="pt-PT" dirty="0" err="1" smtClean="0"/>
              <a:t>writing</a:t>
            </a:r>
            <a:r>
              <a:rPr lang="pt-PT" dirty="0" smtClean="0"/>
              <a:t> </a:t>
            </a:r>
            <a:endParaRPr lang="en-GB" dirty="0" smtClean="0"/>
          </a:p>
          <a:p>
            <a:endParaRPr lang="en-GB" dirty="0"/>
          </a:p>
        </p:txBody>
      </p:sp>
    </p:spTree>
    <p:extLst>
      <p:ext uri="{BB962C8B-B14F-4D97-AF65-F5344CB8AC3E}">
        <p14:creationId xmlns:p14="http://schemas.microsoft.com/office/powerpoint/2010/main" val="12940507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518727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Describe your matrices </a:t>
            </a:r>
            <a:endParaRPr lang="en-GB" dirty="0"/>
          </a:p>
        </p:txBody>
      </p:sp>
      <p:sp>
        <p:nvSpPr>
          <p:cNvPr id="3" name="Content Placeholder 2"/>
          <p:cNvSpPr>
            <a:spLocks noGrp="1"/>
          </p:cNvSpPr>
          <p:nvPr>
            <p:ph idx="1"/>
          </p:nvPr>
        </p:nvSpPr>
        <p:spPr/>
        <p:txBody>
          <a:bodyPr/>
          <a:lstStyle/>
          <a:p>
            <a:r>
              <a:rPr lang="en-GB" dirty="0" smtClean="0"/>
              <a:t>Undergraduate degree analysed</a:t>
            </a:r>
          </a:p>
          <a:p>
            <a:r>
              <a:rPr lang="en-GB" dirty="0" smtClean="0"/>
              <a:t># of nodes in the matrix </a:t>
            </a:r>
          </a:p>
          <a:p>
            <a:r>
              <a:rPr lang="en-GB" dirty="0" smtClean="0"/>
              <a:t>Matrix 1 – relation X </a:t>
            </a:r>
          </a:p>
          <a:p>
            <a:r>
              <a:rPr lang="en-GB" dirty="0" smtClean="0"/>
              <a:t>Matrix 2-  relation Y</a:t>
            </a:r>
          </a:p>
          <a:p>
            <a:r>
              <a:rPr lang="en-GB" dirty="0" smtClean="0"/>
              <a:t>…..</a:t>
            </a:r>
            <a:endParaRPr lang="en-GB" dirty="0"/>
          </a:p>
        </p:txBody>
      </p:sp>
    </p:spTree>
    <p:extLst>
      <p:ext uri="{BB962C8B-B14F-4D97-AF65-F5344CB8AC3E}">
        <p14:creationId xmlns:p14="http://schemas.microsoft.com/office/powerpoint/2010/main" val="2807080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Apply the whole network measures in all the matrices of your study</a:t>
            </a:r>
            <a:endParaRPr lang="en-GB" dirty="0"/>
          </a:p>
        </p:txBody>
      </p:sp>
      <p:sp>
        <p:nvSpPr>
          <p:cNvPr id="3" name="Content Placeholder 2"/>
          <p:cNvSpPr>
            <a:spLocks noGrp="1"/>
          </p:cNvSpPr>
          <p:nvPr>
            <p:ph idx="1"/>
          </p:nvPr>
        </p:nvSpPr>
        <p:spPr/>
        <p:txBody>
          <a:bodyPr/>
          <a:lstStyle/>
          <a:p>
            <a:r>
              <a:rPr lang="en-GB" sz="2400" dirty="0" smtClean="0"/>
              <a:t>Density (cohesion measure)</a:t>
            </a:r>
          </a:p>
          <a:p>
            <a:r>
              <a:rPr lang="en-GB" sz="2400" dirty="0" smtClean="0"/>
              <a:t>Average </a:t>
            </a:r>
            <a:r>
              <a:rPr lang="en-GB" sz="2400" dirty="0"/>
              <a:t>degree (cohesion measure</a:t>
            </a:r>
            <a:r>
              <a:rPr lang="en-GB" sz="2400" dirty="0" smtClean="0"/>
              <a:t>)</a:t>
            </a:r>
          </a:p>
          <a:p>
            <a:r>
              <a:rPr lang="en-GB" sz="2400" dirty="0" smtClean="0"/>
              <a:t># of </a:t>
            </a:r>
            <a:r>
              <a:rPr lang="en-GB" sz="2400" dirty="0" smtClean="0"/>
              <a:t>ties</a:t>
            </a:r>
            <a:endParaRPr lang="en-GB" sz="2400" dirty="0" smtClean="0"/>
          </a:p>
          <a:p>
            <a:r>
              <a:rPr lang="en-GB" sz="2400" dirty="0" smtClean="0"/>
              <a:t>Geodesic </a:t>
            </a:r>
            <a:r>
              <a:rPr lang="en-GB" sz="2400" dirty="0"/>
              <a:t>distance </a:t>
            </a:r>
            <a:r>
              <a:rPr lang="en-GB" sz="2400" dirty="0" smtClean="0"/>
              <a:t>(cohesion </a:t>
            </a:r>
            <a:r>
              <a:rPr lang="en-GB" sz="2400" dirty="0"/>
              <a:t>measure</a:t>
            </a:r>
            <a:r>
              <a:rPr lang="en-GB" sz="2400" dirty="0" smtClean="0"/>
              <a:t>)</a:t>
            </a:r>
          </a:p>
          <a:p>
            <a:r>
              <a:rPr lang="en-GB" sz="2400" dirty="0"/>
              <a:t>Reciprocity (cohesion measure</a:t>
            </a:r>
            <a:r>
              <a:rPr lang="en-GB" sz="2400" dirty="0" smtClean="0"/>
              <a:t>)</a:t>
            </a:r>
          </a:p>
          <a:p>
            <a:r>
              <a:rPr lang="en-GB" sz="2400" dirty="0"/>
              <a:t>Centralization </a:t>
            </a:r>
          </a:p>
          <a:p>
            <a:endParaRPr lang="pt-PT" dirty="0"/>
          </a:p>
        </p:txBody>
      </p:sp>
    </p:spTree>
    <p:extLst>
      <p:ext uri="{BB962C8B-B14F-4D97-AF65-F5344CB8AC3E}">
        <p14:creationId xmlns:p14="http://schemas.microsoft.com/office/powerpoint/2010/main" val="2282205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Compare the whole network per matrix (relation) of your study</a:t>
            </a:r>
            <a:endParaRPr lang="en-GB" dirty="0"/>
          </a:p>
        </p:txBody>
      </p:sp>
      <p:sp>
        <p:nvSpPr>
          <p:cNvPr id="3" name="Content Placeholder 2"/>
          <p:cNvSpPr>
            <a:spLocks noGrp="1"/>
          </p:cNvSpPr>
          <p:nvPr>
            <p:ph idx="1"/>
          </p:nvPr>
        </p:nvSpPr>
        <p:spPr/>
        <p:txBody>
          <a:bodyPr>
            <a:normAutofit/>
          </a:bodyPr>
          <a:lstStyle/>
          <a:p>
            <a:r>
              <a:rPr lang="en-GB" sz="2400" dirty="0" smtClean="0"/>
              <a:t>What are the main differences/similarities  among them?</a:t>
            </a:r>
          </a:p>
          <a:p>
            <a:r>
              <a:rPr lang="en-GB" sz="2400" dirty="0" smtClean="0"/>
              <a:t>How can you explain them? </a:t>
            </a:r>
          </a:p>
          <a:p>
            <a:r>
              <a:rPr lang="en-GB" sz="2400" dirty="0" smtClean="0"/>
              <a:t>Are these results in the direction you expected ? Why do you say so?</a:t>
            </a:r>
          </a:p>
          <a:p>
            <a:endParaRPr lang="en-GB" sz="2400" dirty="0"/>
          </a:p>
          <a:p>
            <a:endParaRPr lang="en-GB" sz="2400" dirty="0" smtClean="0"/>
          </a:p>
          <a:p>
            <a:r>
              <a:rPr lang="en-GB" sz="2400" smtClean="0"/>
              <a:t>You can </a:t>
            </a:r>
            <a:r>
              <a:rPr lang="en-GB" sz="2400" dirty="0" smtClean="0"/>
              <a:t>and should complement your  answer with your personal knowledge of the groups being studied (of whom you are indirectly </a:t>
            </a:r>
            <a:r>
              <a:rPr lang="en-GB" sz="2400" smtClean="0"/>
              <a:t>or directly </a:t>
            </a:r>
            <a:r>
              <a:rPr lang="en-GB" sz="2400" dirty="0" smtClean="0"/>
              <a:t>part of)</a:t>
            </a:r>
          </a:p>
          <a:p>
            <a:endParaRPr lang="en-GB" sz="2400" dirty="0" smtClean="0"/>
          </a:p>
        </p:txBody>
      </p:sp>
    </p:spTree>
    <p:extLst>
      <p:ext uri="{BB962C8B-B14F-4D97-AF65-F5344CB8AC3E}">
        <p14:creationId xmlns:p14="http://schemas.microsoft.com/office/powerpoint/2010/main" val="3814781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err="1" smtClean="0"/>
              <a:t>Deadline</a:t>
            </a:r>
            <a:r>
              <a:rPr lang="pt-PT" dirty="0" smtClean="0"/>
              <a:t> – </a:t>
            </a:r>
            <a:r>
              <a:rPr lang="pt-PT" dirty="0" err="1" smtClean="0"/>
              <a:t>during</a:t>
            </a:r>
            <a:r>
              <a:rPr lang="pt-PT" dirty="0" smtClean="0"/>
              <a:t> </a:t>
            </a:r>
            <a:r>
              <a:rPr lang="pt-PT" dirty="0" err="1" smtClean="0"/>
              <a:t>the</a:t>
            </a:r>
            <a:r>
              <a:rPr lang="pt-PT" dirty="0" smtClean="0"/>
              <a:t> </a:t>
            </a:r>
            <a:r>
              <a:rPr lang="pt-PT" dirty="0" err="1" smtClean="0"/>
              <a:t>week</a:t>
            </a:r>
            <a:r>
              <a:rPr lang="pt-PT" dirty="0" smtClean="0"/>
              <a:t> </a:t>
            </a:r>
            <a:r>
              <a:rPr lang="pt-PT" dirty="0" err="1" smtClean="0"/>
              <a:t>of</a:t>
            </a:r>
            <a:r>
              <a:rPr lang="pt-PT" dirty="0" smtClean="0"/>
              <a:t> </a:t>
            </a:r>
            <a:r>
              <a:rPr lang="pt-PT" dirty="0" err="1" smtClean="0"/>
              <a:t>april</a:t>
            </a:r>
            <a:r>
              <a:rPr lang="pt-PT" dirty="0" smtClean="0"/>
              <a:t> 23rd</a:t>
            </a:r>
            <a:endParaRPr lang="pt-PT" dirty="0"/>
          </a:p>
        </p:txBody>
      </p:sp>
      <p:sp>
        <p:nvSpPr>
          <p:cNvPr id="3" name="Content Placeholder 2"/>
          <p:cNvSpPr>
            <a:spLocks noGrp="1"/>
          </p:cNvSpPr>
          <p:nvPr>
            <p:ph idx="1"/>
          </p:nvPr>
        </p:nvSpPr>
        <p:spPr/>
        <p:txBody>
          <a:bodyPr>
            <a:normAutofit/>
          </a:bodyPr>
          <a:lstStyle/>
          <a:p>
            <a:r>
              <a:rPr lang="pt-PT" sz="3200" dirty="0" err="1" smtClean="0"/>
              <a:t>Hand-in</a:t>
            </a:r>
            <a:r>
              <a:rPr lang="pt-PT" sz="3200" dirty="0" smtClean="0"/>
              <a:t> a </a:t>
            </a:r>
            <a:r>
              <a:rPr lang="pt-PT" sz="3200" dirty="0" err="1" smtClean="0"/>
              <a:t>printed</a:t>
            </a:r>
            <a:r>
              <a:rPr lang="pt-PT" sz="3200" dirty="0" smtClean="0"/>
              <a:t> </a:t>
            </a:r>
            <a:r>
              <a:rPr lang="pt-PT" sz="3200" dirty="0" err="1" smtClean="0"/>
              <a:t>version</a:t>
            </a:r>
            <a:r>
              <a:rPr lang="pt-PT" sz="3200" dirty="0" smtClean="0"/>
              <a:t> </a:t>
            </a:r>
            <a:r>
              <a:rPr lang="pt-PT" sz="3200" dirty="0" err="1" smtClean="0"/>
              <a:t>and</a:t>
            </a:r>
            <a:r>
              <a:rPr lang="pt-PT" sz="3200" dirty="0" smtClean="0"/>
              <a:t>  </a:t>
            </a:r>
            <a:r>
              <a:rPr lang="pt-PT" sz="3200" dirty="0" err="1" smtClean="0"/>
              <a:t>submit</a:t>
            </a:r>
            <a:r>
              <a:rPr lang="pt-PT" sz="3200" dirty="0" smtClean="0"/>
              <a:t> </a:t>
            </a:r>
            <a:r>
              <a:rPr lang="pt-PT" sz="3200" dirty="0" err="1" smtClean="0"/>
              <a:t>by</a:t>
            </a:r>
            <a:r>
              <a:rPr lang="pt-PT" sz="3200" dirty="0" smtClean="0"/>
              <a:t> e-mail </a:t>
            </a:r>
          </a:p>
          <a:p>
            <a:r>
              <a:rPr lang="pt-PT" sz="3200" dirty="0" err="1" smtClean="0"/>
              <a:t>Please</a:t>
            </a:r>
            <a:r>
              <a:rPr lang="pt-PT" sz="3200" dirty="0" smtClean="0"/>
              <a:t> </a:t>
            </a:r>
            <a:r>
              <a:rPr lang="pt-PT" sz="3200" dirty="0" err="1" smtClean="0"/>
              <a:t>Also</a:t>
            </a:r>
            <a:r>
              <a:rPr lang="pt-PT" sz="3200" dirty="0" smtClean="0"/>
              <a:t> </a:t>
            </a:r>
            <a:r>
              <a:rPr lang="pt-PT" sz="3200" dirty="0" err="1" smtClean="0"/>
              <a:t>hand</a:t>
            </a:r>
            <a:r>
              <a:rPr lang="pt-PT" sz="3200" dirty="0" smtClean="0"/>
              <a:t> </a:t>
            </a:r>
            <a:r>
              <a:rPr lang="pt-PT" sz="3200" dirty="0" err="1" smtClean="0"/>
              <a:t>in</a:t>
            </a:r>
            <a:r>
              <a:rPr lang="pt-PT" sz="3200" dirty="0" smtClean="0"/>
              <a:t> </a:t>
            </a:r>
            <a:r>
              <a:rPr lang="pt-PT" sz="3200" dirty="0" err="1" smtClean="0"/>
              <a:t>printed</a:t>
            </a:r>
            <a:r>
              <a:rPr lang="pt-PT" sz="3200" dirty="0" smtClean="0"/>
              <a:t> </a:t>
            </a:r>
            <a:r>
              <a:rPr lang="pt-PT" sz="3200" dirty="0" err="1" smtClean="0"/>
              <a:t>the</a:t>
            </a:r>
            <a:r>
              <a:rPr lang="pt-PT" sz="3200" dirty="0" smtClean="0"/>
              <a:t> original </a:t>
            </a:r>
            <a:r>
              <a:rPr lang="pt-PT" sz="3200" dirty="0" err="1" smtClean="0"/>
              <a:t>questionnaires</a:t>
            </a:r>
            <a:endParaRPr lang="pt-PT" sz="3200" dirty="0" smtClean="0"/>
          </a:p>
          <a:p>
            <a:r>
              <a:rPr lang="pt-PT" sz="3200" dirty="0" err="1" smtClean="0"/>
              <a:t>If</a:t>
            </a:r>
            <a:r>
              <a:rPr lang="pt-PT" sz="3200" dirty="0" smtClean="0"/>
              <a:t> </a:t>
            </a:r>
            <a:r>
              <a:rPr lang="pt-PT" sz="3200" dirty="0" err="1" smtClean="0"/>
              <a:t>you</a:t>
            </a:r>
            <a:r>
              <a:rPr lang="pt-PT" sz="3200" dirty="0" smtClean="0"/>
              <a:t> are </a:t>
            </a:r>
            <a:r>
              <a:rPr lang="pt-PT" sz="3200" dirty="0" err="1" smtClean="0"/>
              <a:t>submitting</a:t>
            </a:r>
            <a:r>
              <a:rPr lang="pt-PT" sz="3200" dirty="0" smtClean="0"/>
              <a:t> </a:t>
            </a:r>
            <a:r>
              <a:rPr lang="pt-PT" sz="3200" dirty="0" err="1" smtClean="0"/>
              <a:t>in</a:t>
            </a:r>
            <a:r>
              <a:rPr lang="pt-PT" sz="3200" dirty="0" smtClean="0"/>
              <a:t> a </a:t>
            </a:r>
            <a:r>
              <a:rPr lang="pt-PT" sz="3200" dirty="0" err="1" smtClean="0"/>
              <a:t>day</a:t>
            </a:r>
            <a:r>
              <a:rPr lang="pt-PT" sz="3200" dirty="0" smtClean="0"/>
              <a:t>  </a:t>
            </a:r>
            <a:r>
              <a:rPr lang="pt-PT" sz="3200" dirty="0" err="1" smtClean="0"/>
              <a:t>we</a:t>
            </a:r>
            <a:r>
              <a:rPr lang="pt-PT" sz="3200" dirty="0" smtClean="0"/>
              <a:t> do </a:t>
            </a:r>
            <a:r>
              <a:rPr lang="pt-PT" sz="3200" dirty="0" err="1" smtClean="0"/>
              <a:t>not</a:t>
            </a:r>
            <a:r>
              <a:rPr lang="pt-PT" sz="3200" dirty="0" smtClean="0"/>
              <a:t> </a:t>
            </a:r>
            <a:r>
              <a:rPr lang="pt-PT" sz="3200" dirty="0" err="1" smtClean="0"/>
              <a:t>have</a:t>
            </a:r>
            <a:r>
              <a:rPr lang="pt-PT" sz="3200" dirty="0" smtClean="0"/>
              <a:t> classes </a:t>
            </a:r>
            <a:r>
              <a:rPr lang="pt-PT" sz="3200" dirty="0" err="1" smtClean="0"/>
              <a:t>please</a:t>
            </a:r>
            <a:r>
              <a:rPr lang="pt-PT" sz="3200" dirty="0" smtClean="0"/>
              <a:t> </a:t>
            </a:r>
            <a:r>
              <a:rPr lang="pt-PT" sz="3200" dirty="0" err="1" smtClean="0"/>
              <a:t>leave</a:t>
            </a:r>
            <a:r>
              <a:rPr lang="pt-PT" sz="3200" dirty="0" smtClean="0"/>
              <a:t> </a:t>
            </a:r>
            <a:r>
              <a:rPr lang="pt-PT" sz="3200" dirty="0" err="1" smtClean="0"/>
              <a:t>it</a:t>
            </a:r>
            <a:r>
              <a:rPr lang="pt-PT" sz="3200" dirty="0" smtClean="0"/>
              <a:t>  </a:t>
            </a:r>
            <a:r>
              <a:rPr lang="pt-PT" sz="3200" dirty="0" err="1" smtClean="0"/>
              <a:t>on</a:t>
            </a:r>
            <a:r>
              <a:rPr lang="pt-PT" sz="3200" dirty="0" smtClean="0"/>
              <a:t> </a:t>
            </a:r>
            <a:r>
              <a:rPr lang="pt-PT" sz="3200" dirty="0" err="1" smtClean="0"/>
              <a:t>my</a:t>
            </a:r>
            <a:r>
              <a:rPr lang="pt-PT" sz="3200" dirty="0" smtClean="0"/>
              <a:t> </a:t>
            </a:r>
            <a:r>
              <a:rPr lang="pt-PT" sz="3200" dirty="0" err="1" smtClean="0"/>
              <a:t>name</a:t>
            </a:r>
            <a:r>
              <a:rPr lang="pt-PT" sz="3200" dirty="0" smtClean="0"/>
              <a:t> </a:t>
            </a:r>
            <a:r>
              <a:rPr lang="pt-PT" sz="3200" dirty="0" err="1" smtClean="0"/>
              <a:t>in</a:t>
            </a:r>
            <a:r>
              <a:rPr lang="pt-PT" sz="3200" dirty="0" smtClean="0"/>
              <a:t> Rua Miguel </a:t>
            </a:r>
            <a:r>
              <a:rPr lang="pt-PT" sz="3200" dirty="0" err="1" smtClean="0"/>
              <a:t>Lupi</a:t>
            </a:r>
            <a:r>
              <a:rPr lang="pt-PT" sz="3200" dirty="0" smtClean="0"/>
              <a:t>, 20 </a:t>
            </a:r>
            <a:r>
              <a:rPr lang="pt-PT" sz="3200" dirty="0" err="1" smtClean="0"/>
              <a:t>office</a:t>
            </a:r>
            <a:r>
              <a:rPr lang="pt-PT" sz="3200" dirty="0" smtClean="0"/>
              <a:t> </a:t>
            </a:r>
            <a:r>
              <a:rPr lang="pt-PT" sz="3200" dirty="0" err="1" smtClean="0"/>
              <a:t>building</a:t>
            </a:r>
            <a:r>
              <a:rPr lang="pt-PT" sz="3200" dirty="0" smtClean="0"/>
              <a:t> (</a:t>
            </a:r>
            <a:r>
              <a:rPr lang="pt-PT" sz="3200" dirty="0" err="1" smtClean="0"/>
              <a:t>just</a:t>
            </a:r>
            <a:r>
              <a:rPr lang="pt-PT" sz="3200" dirty="0" smtClean="0"/>
              <a:t> </a:t>
            </a:r>
            <a:r>
              <a:rPr lang="pt-PT" sz="3200" dirty="0" err="1" smtClean="0"/>
              <a:t>in</a:t>
            </a:r>
            <a:r>
              <a:rPr lang="pt-PT" sz="3200" dirty="0" smtClean="0"/>
              <a:t> </a:t>
            </a:r>
            <a:r>
              <a:rPr lang="pt-PT" sz="3200" dirty="0" err="1" smtClean="0"/>
              <a:t>front</a:t>
            </a:r>
            <a:r>
              <a:rPr lang="pt-PT" sz="3200" dirty="0" smtClean="0"/>
              <a:t> </a:t>
            </a:r>
            <a:r>
              <a:rPr lang="pt-PT" sz="3200" dirty="0" err="1" smtClean="0"/>
              <a:t>of</a:t>
            </a:r>
            <a:r>
              <a:rPr lang="pt-PT" sz="3200" dirty="0" smtClean="0"/>
              <a:t> </a:t>
            </a:r>
            <a:r>
              <a:rPr lang="pt-PT" sz="3200" dirty="0" err="1" smtClean="0"/>
              <a:t>the</a:t>
            </a:r>
            <a:r>
              <a:rPr lang="pt-PT" sz="3200" dirty="0" smtClean="0"/>
              <a:t> </a:t>
            </a:r>
            <a:r>
              <a:rPr lang="pt-PT" sz="3200" dirty="0" err="1" smtClean="0"/>
              <a:t>stairs</a:t>
            </a:r>
            <a:r>
              <a:rPr lang="pt-PT" sz="3200" dirty="0" smtClean="0"/>
              <a:t> </a:t>
            </a:r>
            <a:r>
              <a:rPr lang="pt-PT" sz="3200" dirty="0" err="1" smtClean="0"/>
              <a:t>next</a:t>
            </a:r>
            <a:r>
              <a:rPr lang="pt-PT" sz="3200" dirty="0" smtClean="0"/>
              <a:t> to </a:t>
            </a:r>
            <a:r>
              <a:rPr lang="pt-PT" sz="3200" dirty="0" err="1" smtClean="0"/>
              <a:t>the</a:t>
            </a:r>
            <a:r>
              <a:rPr lang="pt-PT" sz="3200" dirty="0" smtClean="0"/>
              <a:t> </a:t>
            </a:r>
            <a:r>
              <a:rPr lang="pt-PT" sz="3200" dirty="0" err="1" smtClean="0"/>
              <a:t>kiosk</a:t>
            </a:r>
            <a:r>
              <a:rPr lang="pt-PT" sz="3200" dirty="0" smtClean="0"/>
              <a:t> </a:t>
            </a:r>
            <a:r>
              <a:rPr lang="pt-PT" sz="3200" dirty="0" err="1" smtClean="0"/>
              <a:t>in</a:t>
            </a:r>
            <a:r>
              <a:rPr lang="pt-PT" sz="3200" dirty="0" smtClean="0"/>
              <a:t> </a:t>
            </a:r>
            <a:r>
              <a:rPr lang="pt-PT" sz="3200" dirty="0" err="1" smtClean="0"/>
              <a:t>the</a:t>
            </a:r>
            <a:r>
              <a:rPr lang="pt-PT" sz="3200" dirty="0" smtClean="0"/>
              <a:t> </a:t>
            </a:r>
            <a:r>
              <a:rPr lang="pt-PT" sz="3200" dirty="0" err="1" smtClean="0"/>
              <a:t>garden</a:t>
            </a:r>
            <a:r>
              <a:rPr lang="pt-PT" sz="3200" dirty="0" smtClean="0"/>
              <a:t>)</a:t>
            </a:r>
            <a:endParaRPr lang="pt-PT" sz="3200" dirty="0"/>
          </a:p>
        </p:txBody>
      </p:sp>
    </p:spTree>
    <p:extLst>
      <p:ext uri="{BB962C8B-B14F-4D97-AF65-F5344CB8AC3E}">
        <p14:creationId xmlns:p14="http://schemas.microsoft.com/office/powerpoint/2010/main" val="870083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Bibliography –for further help</a:t>
            </a:r>
            <a:endParaRPr lang="en-GB" dirty="0"/>
          </a:p>
        </p:txBody>
      </p:sp>
      <p:sp>
        <p:nvSpPr>
          <p:cNvPr id="3" name="Content Placeholder 2"/>
          <p:cNvSpPr>
            <a:spLocks noGrp="1"/>
          </p:cNvSpPr>
          <p:nvPr>
            <p:ph idx="1"/>
          </p:nvPr>
        </p:nvSpPr>
        <p:spPr/>
        <p:txBody>
          <a:bodyPr/>
          <a:lstStyle/>
          <a:p>
            <a:r>
              <a:rPr lang="en-US" u="sng" dirty="0"/>
              <a:t>Main</a:t>
            </a:r>
            <a:endParaRPr lang="en-US" dirty="0"/>
          </a:p>
          <a:p>
            <a:r>
              <a:rPr lang="en-US" dirty="0"/>
              <a:t>HANNEMAN, R. A., Introduction to Social network methods (</a:t>
            </a:r>
            <a:r>
              <a:rPr lang="en-US" u="sng" dirty="0">
                <a:hlinkClick r:id="rId2"/>
              </a:rPr>
              <a:t>http://faculty.ucr.edu/~hanneman/nettext/</a:t>
            </a:r>
            <a:r>
              <a:rPr lang="en-US" dirty="0"/>
              <a:t> )</a:t>
            </a:r>
          </a:p>
          <a:p>
            <a:r>
              <a:rPr lang="en-GB" dirty="0" err="1"/>
              <a:t>Borgatti</a:t>
            </a:r>
            <a:r>
              <a:rPr lang="en-GB" dirty="0"/>
              <a:t>, S., Everett, M.G., Johnson, J.C., 2013, </a:t>
            </a:r>
            <a:r>
              <a:rPr lang="en-GB" dirty="0" err="1"/>
              <a:t>Analyzing</a:t>
            </a:r>
            <a:r>
              <a:rPr lang="en-GB" dirty="0"/>
              <a:t> Social networks, Sage</a:t>
            </a:r>
            <a:endParaRPr lang="en-US" dirty="0"/>
          </a:p>
          <a:p>
            <a:endParaRPr lang="en-GB" dirty="0"/>
          </a:p>
        </p:txBody>
      </p:sp>
    </p:spTree>
    <p:extLst>
      <p:ext uri="{BB962C8B-B14F-4D97-AF65-F5344CB8AC3E}">
        <p14:creationId xmlns:p14="http://schemas.microsoft.com/office/powerpoint/2010/main" val="135575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Feedback on class project –whole networks</a:t>
            </a:r>
            <a:endParaRPr lang="en-GB" dirty="0"/>
          </a:p>
        </p:txBody>
      </p:sp>
    </p:spTree>
    <p:extLst>
      <p:ext uri="{BB962C8B-B14F-4D97-AF65-F5344CB8AC3E}">
        <p14:creationId xmlns:p14="http://schemas.microsoft.com/office/powerpoint/2010/main" val="416016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Management 1</a:t>
            </a:r>
            <a:r>
              <a:rPr lang="en-GB" baseline="30000" dirty="0" smtClean="0"/>
              <a:t>st</a:t>
            </a:r>
            <a:r>
              <a:rPr lang="en-GB" dirty="0" smtClean="0"/>
              <a:t> year – 78 students</a:t>
            </a:r>
            <a:endParaRPr lang="en-GB" dirty="0"/>
          </a:p>
        </p:txBody>
      </p:sp>
      <p:sp>
        <p:nvSpPr>
          <p:cNvPr id="3" name="Content Placeholder 2"/>
          <p:cNvSpPr>
            <a:spLocks noGrp="1"/>
          </p:cNvSpPr>
          <p:nvPr>
            <p:ph idx="1"/>
          </p:nvPr>
        </p:nvSpPr>
        <p:spPr/>
        <p:txBody>
          <a:bodyPr>
            <a:normAutofit fontScale="92500"/>
          </a:bodyPr>
          <a:lstStyle/>
          <a:p>
            <a:r>
              <a:rPr lang="en-GB" dirty="0" smtClean="0"/>
              <a:t>4 matrices : </a:t>
            </a:r>
          </a:p>
          <a:p>
            <a:pPr lvl="1"/>
            <a:r>
              <a:rPr lang="en-GB" dirty="0" smtClean="0"/>
              <a:t>3- friendship : in class, outside class, remaining friends </a:t>
            </a:r>
          </a:p>
          <a:p>
            <a:pPr lvl="1"/>
            <a:r>
              <a:rPr lang="en-GB" dirty="0" smtClean="0"/>
              <a:t>1- sharing notes</a:t>
            </a:r>
          </a:p>
          <a:p>
            <a:pPr lvl="1"/>
            <a:r>
              <a:rPr lang="en-GB" dirty="0" smtClean="0"/>
              <a:t>(should separate logically: social /professional</a:t>
            </a:r>
            <a:endParaRPr lang="en-GB" dirty="0"/>
          </a:p>
          <a:p>
            <a:r>
              <a:rPr lang="en-GB" dirty="0" smtClean="0"/>
              <a:t>Cohesion measures : </a:t>
            </a:r>
          </a:p>
          <a:p>
            <a:pPr lvl="1"/>
            <a:r>
              <a:rPr lang="en-GB" dirty="0" smtClean="0"/>
              <a:t>In class friendship the highest; sharing notes  the lowest - surprising! Why? 1</a:t>
            </a:r>
            <a:r>
              <a:rPr lang="en-GB" baseline="30000" dirty="0" smtClean="0"/>
              <a:t>st</a:t>
            </a:r>
            <a:r>
              <a:rPr lang="en-GB" dirty="0" smtClean="0"/>
              <a:t> year students? Still do not trust enough to share notes? Usually sharing notes is  an usual practice </a:t>
            </a:r>
          </a:p>
          <a:p>
            <a:pPr lvl="1"/>
            <a:r>
              <a:rPr lang="en-GB" dirty="0" smtClean="0"/>
              <a:t>Average degree of remaining friends higher than friends in class – very strange . Why? Wishful thinking? Hoping? Still building friendships?</a:t>
            </a:r>
          </a:p>
          <a:p>
            <a:endParaRPr lang="en-GB" dirty="0"/>
          </a:p>
          <a:p>
            <a:r>
              <a:rPr lang="en-GB" dirty="0" smtClean="0"/>
              <a:t>Centralisations : highest in friendship in class but still low: network not centralised at all</a:t>
            </a:r>
            <a:endParaRPr lang="en-GB" dirty="0"/>
          </a:p>
          <a:p>
            <a:endParaRPr lang="en-GB" dirty="0" smtClean="0"/>
          </a:p>
          <a:p>
            <a:endParaRPr lang="en-GB" dirty="0"/>
          </a:p>
        </p:txBody>
      </p:sp>
    </p:spTree>
    <p:extLst>
      <p:ext uri="{BB962C8B-B14F-4D97-AF65-F5344CB8AC3E}">
        <p14:creationId xmlns:p14="http://schemas.microsoft.com/office/powerpoint/2010/main" val="2731594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ERASMUS – 41 students </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Matrices - 4:</a:t>
            </a:r>
          </a:p>
          <a:p>
            <a:pPr lvl="1"/>
            <a:r>
              <a:rPr lang="en-GB" sz="1900" dirty="0" smtClean="0"/>
              <a:t>1- explanation/class notes exchange </a:t>
            </a:r>
          </a:p>
          <a:p>
            <a:pPr lvl="1"/>
            <a:r>
              <a:rPr lang="en-GB" sz="1900" dirty="0" smtClean="0"/>
              <a:t>2 - friendship : hang out outside </a:t>
            </a:r>
            <a:r>
              <a:rPr lang="en-GB" sz="1900" dirty="0" err="1" smtClean="0"/>
              <a:t>iseg</a:t>
            </a:r>
            <a:r>
              <a:rPr lang="en-GB" sz="1900" dirty="0" smtClean="0"/>
              <a:t>; stay in touch after </a:t>
            </a:r>
            <a:r>
              <a:rPr lang="en-GB" sz="1900" dirty="0" err="1" smtClean="0"/>
              <a:t>erasmus</a:t>
            </a:r>
            <a:endParaRPr lang="en-GB" sz="1900" dirty="0" smtClean="0"/>
          </a:p>
          <a:p>
            <a:pPr lvl="1"/>
            <a:r>
              <a:rPr lang="en-GB" sz="1900" dirty="0" smtClean="0"/>
              <a:t>1 – elect as class president- Q: measures trust as leader?</a:t>
            </a:r>
          </a:p>
          <a:p>
            <a:r>
              <a:rPr lang="en-GB" sz="1900" dirty="0" smtClean="0"/>
              <a:t>Cohesion </a:t>
            </a:r>
          </a:p>
          <a:p>
            <a:pPr lvl="1"/>
            <a:r>
              <a:rPr lang="en-GB" sz="1900" dirty="0" smtClean="0"/>
              <a:t>Much higher in the social </a:t>
            </a:r>
            <a:r>
              <a:rPr lang="en-GB" sz="1900" dirty="0" err="1" smtClean="0"/>
              <a:t>vs</a:t>
            </a:r>
            <a:r>
              <a:rPr lang="en-GB" sz="1900" dirty="0" smtClean="0"/>
              <a:t> professional component - explanation : ERASMUS is a very social experiences more than professional/studying </a:t>
            </a:r>
          </a:p>
          <a:p>
            <a:pPr lvl="1"/>
            <a:r>
              <a:rPr lang="en-GB" sz="1900" dirty="0" smtClean="0"/>
              <a:t>Lowest reciprocity in matrix “electing “ class president” – clearly the more “hierarchical” matrix </a:t>
            </a:r>
          </a:p>
          <a:p>
            <a:pPr lvl="1"/>
            <a:r>
              <a:rPr lang="en-GB" sz="1900" dirty="0" smtClean="0"/>
              <a:t>GD distance – class notes much higher that electing president – strange as class notes is much more dense (more that 2x)- may be the network is less fragmented (less components)  in class notes  than electing president </a:t>
            </a:r>
          </a:p>
          <a:p>
            <a:r>
              <a:rPr lang="en-GB" sz="1900" dirty="0" smtClean="0"/>
              <a:t>Centralisation:</a:t>
            </a:r>
          </a:p>
          <a:p>
            <a:pPr lvl="1"/>
            <a:r>
              <a:rPr lang="en-GB" sz="1700" dirty="0" smtClean="0"/>
              <a:t>Highest in keep in touch after ERASMUS – although low. A smaller number of people hold more relations that in the other relations</a:t>
            </a:r>
          </a:p>
          <a:p>
            <a:endParaRPr lang="en-GB" dirty="0"/>
          </a:p>
        </p:txBody>
      </p:sp>
    </p:spTree>
    <p:extLst>
      <p:ext uri="{BB962C8B-B14F-4D97-AF65-F5344CB8AC3E}">
        <p14:creationId xmlns:p14="http://schemas.microsoft.com/office/powerpoint/2010/main" val="1851354497"/>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TM03457444[[fn=Basis]]</Template>
  <TotalTime>381</TotalTime>
  <Words>1203</Words>
  <Application>Microsoft Office PowerPoint</Application>
  <PresentationFormat>Widescreen</PresentationFormat>
  <Paragraphs>111</Paragraphs>
  <Slides>15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Calibri</vt:lpstr>
      <vt:lpstr>Corbel</vt:lpstr>
      <vt:lpstr>Wingdings</vt:lpstr>
      <vt:lpstr>Basis</vt:lpstr>
      <vt:lpstr>SNA 17-18 - Step 1 class project </vt:lpstr>
      <vt:lpstr>Describe your matrices </vt:lpstr>
      <vt:lpstr>Apply the whole network measures in all the matrices of your study</vt:lpstr>
      <vt:lpstr>Compare the whole network per matrix (relation) of your study</vt:lpstr>
      <vt:lpstr>Deadline – during the week of april 23rd</vt:lpstr>
      <vt:lpstr>Bibliography –for further help</vt:lpstr>
      <vt:lpstr>Feedback on class project –whole networks</vt:lpstr>
      <vt:lpstr>Management 1st year – 78 students</vt:lpstr>
      <vt:lpstr>ERASMUS – 41 students </vt:lpstr>
      <vt:lpstr>Maeg 1st year</vt:lpstr>
      <vt:lpstr>MAEG 3rd year </vt:lpstr>
      <vt:lpstr>Economics in English 3rd year</vt:lpstr>
      <vt:lpstr>Economia 3rd year</vt:lpstr>
      <vt:lpstr>Finance 3rd year </vt:lpstr>
      <vt:lpstr>PowerPoint Presentation</vt:lpstr>
    </vt:vector>
  </TitlesOfParts>
  <Company>ISEG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Whole network</dc:title>
  <dc:creator>Marta</dc:creator>
  <cp:lastModifiedBy>Marta Pedro Varanda</cp:lastModifiedBy>
  <cp:revision>36</cp:revision>
  <dcterms:created xsi:type="dcterms:W3CDTF">2016-12-04T11:24:02Z</dcterms:created>
  <dcterms:modified xsi:type="dcterms:W3CDTF">2018-05-10T13:32:50Z</dcterms:modified>
</cp:coreProperties>
</file>